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442" r:id="rId3"/>
    <p:sldId id="412" r:id="rId4"/>
    <p:sldId id="438" r:id="rId5"/>
    <p:sldId id="440" r:id="rId6"/>
    <p:sldId id="448" r:id="rId7"/>
    <p:sldId id="449" r:id="rId8"/>
    <p:sldId id="446" r:id="rId9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CC00"/>
    <a:srgbClr val="00FFFF"/>
    <a:srgbClr val="FF00FF"/>
    <a:srgbClr val="00FF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75" autoAdjust="0"/>
    <p:restoredTop sz="82767" autoAdjust="0"/>
  </p:normalViewPr>
  <p:slideViewPr>
    <p:cSldViewPr snapToGrid="0" snapToObjects="1">
      <p:cViewPr varScale="1">
        <p:scale>
          <a:sx n="124" d="100"/>
          <a:sy n="124" d="100"/>
        </p:scale>
        <p:origin x="822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47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84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34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24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12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44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49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dirty="0"/>
              <a:t>Functional Programming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45393"/>
            <a:ext cx="7038666" cy="656892"/>
          </a:xfrm>
        </p:spPr>
        <p:txBody>
          <a:bodyPr/>
          <a:lstStyle/>
          <a:p>
            <a:r>
              <a:rPr lang="en-US" dirty="0"/>
              <a:t>It’s Not Lisp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B2F84A-DC46-442D-B8AE-D08E2FFEA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475175"/>
            <a:ext cx="7734300" cy="3292087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US" u="sng" dirty="0"/>
              <a:t>In functional programming…</a:t>
            </a:r>
          </a:p>
          <a:p>
            <a:pPr>
              <a:spcBef>
                <a:spcPts val="1200"/>
              </a:spcBef>
            </a:pPr>
            <a:r>
              <a:rPr lang="en-US" dirty="0"/>
              <a:t>New data is created, but old data is not destroyed (immutable)</a:t>
            </a:r>
          </a:p>
          <a:p>
            <a:pPr>
              <a:spcBef>
                <a:spcPts val="1200"/>
              </a:spcBef>
            </a:pPr>
            <a:r>
              <a:rPr lang="en-US" dirty="0"/>
              <a:t>Functions are stateless (same data </a:t>
            </a:r>
            <a:r>
              <a:rPr lang="en-US" dirty="0">
                <a:sym typeface="Wingdings" panose="05000000000000000000" pitchFamily="2" charset="2"/>
              </a:rPr>
              <a:t> same results of call)</a:t>
            </a:r>
            <a:endParaRPr lang="en-US" dirty="0"/>
          </a:p>
          <a:p>
            <a:pPr>
              <a:spcBef>
                <a:spcPts val="1200"/>
              </a:spcBef>
            </a:pPr>
            <a:r>
              <a:rPr lang="en-US" dirty="0"/>
              <a:t>Functions are pure (no side effects)</a:t>
            </a:r>
          </a:p>
          <a:p>
            <a:pPr>
              <a:spcBef>
                <a:spcPts val="1200"/>
              </a:spcBef>
            </a:pPr>
            <a:r>
              <a:rPr lang="en-US" dirty="0"/>
              <a:t>Functions are first-class</a:t>
            </a:r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Functional programming approaches can often simplify our code.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07A3C-A05A-41D3-AD55-B4E46921D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Review: Functional Programming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9F02D-42EF-4B1A-9923-DC600026B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3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93" y="1262738"/>
            <a:ext cx="8500410" cy="3091908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dirty="0"/>
              <a:t>Languages add </a:t>
            </a:r>
            <a:r>
              <a:rPr lang="en-US" b="1" dirty="0">
                <a:solidFill>
                  <a:srgbClr val="00CC00"/>
                </a:solidFill>
              </a:rPr>
              <a:t>syntactic sugar </a:t>
            </a:r>
            <a:r>
              <a:rPr lang="en-US" dirty="0"/>
              <a:t>make language features more accessible by...</a:t>
            </a:r>
          </a:p>
          <a:p>
            <a:pPr>
              <a:spcBef>
                <a:spcPts val="600"/>
              </a:spcBef>
            </a:pPr>
            <a:r>
              <a:rPr lang="en-US" dirty="0"/>
              <a:t>Combining operations commonly used together</a:t>
            </a:r>
          </a:p>
          <a:p>
            <a:pPr>
              <a:spcBef>
                <a:spcPts val="600"/>
              </a:spcBef>
            </a:pPr>
            <a:r>
              <a:rPr lang="en-US" dirty="0"/>
              <a:t>Simplifying complexity of source code (readability)</a:t>
            </a:r>
          </a:p>
          <a:p>
            <a:pPr>
              <a:spcBef>
                <a:spcPts val="600"/>
              </a:spcBef>
            </a:pPr>
            <a:r>
              <a:rPr lang="en-US" dirty="0"/>
              <a:t>Providing abstractions of common patterns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>
              <a:spcBef>
                <a:spcPts val="600"/>
              </a:spcBef>
              <a:buNone/>
            </a:pPr>
            <a:r>
              <a:rPr lang="en-US" dirty="0"/>
              <a:t>Examples of syntactic sugar in other languages: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FFFF00"/>
                </a:solidFill>
              </a:rPr>
              <a:t>[ ] operator</a:t>
            </a:r>
            <a:r>
              <a:rPr lang="en-US" dirty="0"/>
              <a:t> for pointers (C/C++):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</a:rPr>
              <a:t>pointer[n]</a:t>
            </a:r>
            <a:r>
              <a:rPr lang="en-US" dirty="0"/>
              <a:t> 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</a:rPr>
              <a:t>*(</a:t>
            </a:r>
            <a:r>
              <a:rPr lang="en-US" sz="1800" dirty="0" err="1">
                <a:solidFill>
                  <a:srgbClr val="00FFFF"/>
                </a:solidFill>
                <a:latin typeface="Consolas" panose="020B0609020204030204" pitchFamily="49" charset="0"/>
              </a:rPr>
              <a:t>pointer+n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FFFF00"/>
                </a:solidFill>
              </a:rPr>
              <a:t>Ternary expression</a:t>
            </a:r>
            <a:r>
              <a:rPr lang="en-US" dirty="0"/>
              <a:t> (C-family):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</a:rPr>
              <a:t>a = (b &gt; 2) ? b : 5</a:t>
            </a:r>
            <a:r>
              <a:rPr lang="en-US" dirty="0"/>
              <a:t>  </a:t>
            </a:r>
            <a:r>
              <a:rPr lang="en-US" dirty="0">
                <a:sym typeface="Wingdings" panose="05000000000000000000" pitchFamily="2" charset="2"/>
              </a:rPr>
              <a:t> 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if (b &gt; 2)…</a:t>
            </a:r>
            <a:endParaRPr lang="en-US" b="1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FFFF00"/>
                </a:solidFill>
              </a:rPr>
              <a:t>Compound assignment</a:t>
            </a:r>
            <a:r>
              <a:rPr lang="en-US" dirty="0"/>
              <a:t> (various):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</a:rPr>
              <a:t>a += 5</a:t>
            </a:r>
            <a:r>
              <a:rPr lang="en-US" dirty="0"/>
              <a:t>  </a:t>
            </a:r>
            <a:r>
              <a:rPr lang="en-US" dirty="0">
                <a:sym typeface="Wingdings" panose="05000000000000000000" pitchFamily="2" charset="2"/>
              </a:rPr>
              <a:t>  </a:t>
            </a:r>
            <a:r>
              <a:rPr lang="en-US" sz="1800" dirty="0">
                <a:solidFill>
                  <a:srgbClr val="00FFFF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a = a + 5</a:t>
            </a:r>
            <a:endParaRPr lang="en-US" b="1" dirty="0">
              <a:solidFill>
                <a:srgbClr val="00FFFF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47446"/>
            <a:ext cx="8564089" cy="837009"/>
          </a:xfrm>
        </p:spPr>
        <p:txBody>
          <a:bodyPr/>
          <a:lstStyle/>
          <a:p>
            <a:pPr algn="ctr"/>
            <a:r>
              <a:rPr lang="en-US" dirty="0"/>
              <a:t>What is “Syntactic Sugar”?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04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997714-1CD5-40D0-9726-E8FF92720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26" y="1420967"/>
            <a:ext cx="8406947" cy="43287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create a list as a modification of an </a:t>
            </a:r>
            <a:r>
              <a:rPr lang="en-US" dirty="0" err="1"/>
              <a:t>iterable</a:t>
            </a:r>
            <a:r>
              <a:rPr lang="en-US" dirty="0"/>
              <a:t> via </a:t>
            </a:r>
            <a:r>
              <a:rPr lang="en-US" b="1" dirty="0">
                <a:solidFill>
                  <a:srgbClr val="00B050"/>
                </a:solidFill>
              </a:rPr>
              <a:t>list comprehension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CBD9D-451A-4E5B-9AC9-CAB1184E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Comprehensions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C337E-A228-42C4-8062-72685F228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F3731-4891-4DCE-9B36-313097AEAFA4}"/>
              </a:ext>
            </a:extLst>
          </p:cNvPr>
          <p:cNvSpPr txBox="1"/>
          <p:nvPr/>
        </p:nvSpPr>
        <p:spPr>
          <a:xfrm>
            <a:off x="1942966" y="2037261"/>
            <a:ext cx="5258066" cy="120032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numbers = [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"One"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"Two"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"Three"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"Four"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potatoes = [num +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"Potato"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numbers]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print(potatoes)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print([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"0"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str(digit)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digit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10)]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E00EFF-0E4F-49BD-91B3-3B02DFCAFEA8}"/>
              </a:ext>
            </a:extLst>
          </p:cNvPr>
          <p:cNvSpPr txBox="1"/>
          <p:nvPr/>
        </p:nvSpPr>
        <p:spPr>
          <a:xfrm>
            <a:off x="1942966" y="3432805"/>
            <a:ext cx="5258067" cy="46166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OnePotato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TwoPotato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ThreePotato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FourPotato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’]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['00', '01', '02', '03', '04', '05', '06', '07', '08</a:t>
            </a:r>
            <a:r>
              <a:rPr lang="en-US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 ‘09']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02513C2-EE0C-4389-A5FD-350BAA3B3997}"/>
              </a:ext>
            </a:extLst>
          </p:cNvPr>
          <p:cNvSpPr txBox="1">
            <a:spLocks/>
          </p:cNvSpPr>
          <p:nvPr/>
        </p:nvSpPr>
        <p:spPr bwMode="auto">
          <a:xfrm>
            <a:off x="329240" y="4105692"/>
            <a:ext cx="8485517" cy="432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Font typeface="Wingdings" charset="2"/>
              <a:buNone/>
            </a:pPr>
            <a:r>
              <a:rPr lang="en-US" dirty="0"/>
              <a:t>Note that there are no tuple comprehensions, but we will look at generators!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1D12001-CA02-49DC-9A45-FC07E17FDA31}"/>
              </a:ext>
            </a:extLst>
          </p:cNvPr>
          <p:cNvSpPr/>
          <p:nvPr/>
        </p:nvSpPr>
        <p:spPr>
          <a:xfrm rot="5400000">
            <a:off x="4435655" y="3219802"/>
            <a:ext cx="272678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9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4BA853-0378-404A-9CCC-CB91DECDA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750" y="1020496"/>
            <a:ext cx="8320500" cy="4243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rgbClr val="00CC00"/>
                </a:solidFill>
              </a:rPr>
              <a:t>generator</a:t>
            </a:r>
            <a:r>
              <a:rPr lang="en-US" dirty="0"/>
              <a:t> is a special function that is </a:t>
            </a:r>
            <a:r>
              <a:rPr lang="en-US" dirty="0" err="1"/>
              <a:t>iterable</a:t>
            </a:r>
            <a:r>
              <a:rPr lang="en-US" dirty="0"/>
              <a:t> (via the </a:t>
            </a:r>
            <a:r>
              <a:rPr lang="en-US" sz="1800" b="1" dirty="0">
                <a:solidFill>
                  <a:srgbClr val="00CC00"/>
                </a:solidFill>
                <a:latin typeface="Consolas" panose="020B0609020204030204" pitchFamily="49" charset="0"/>
              </a:rPr>
              <a:t>yield</a:t>
            </a:r>
            <a:r>
              <a:rPr lang="en-US" dirty="0"/>
              <a:t> construct).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594DA-F3DF-46E5-9681-4966480AD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4088"/>
            <a:ext cx="8564088" cy="631170"/>
          </a:xfrm>
        </p:spPr>
        <p:txBody>
          <a:bodyPr/>
          <a:lstStyle/>
          <a:p>
            <a:r>
              <a:rPr lang="en-US" dirty="0"/>
              <a:t>Generators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FDF34-4729-4096-A4D9-CDFD814FB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9E5FD-87B7-4659-A896-972376A80D7A}"/>
              </a:ext>
            </a:extLst>
          </p:cNvPr>
          <p:cNvSpPr txBox="1"/>
          <p:nvPr/>
        </p:nvSpPr>
        <p:spPr>
          <a:xfrm>
            <a:off x="2017091" y="1444847"/>
            <a:ext cx="4845539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month_range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(start, length,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month_step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months = 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"Jan"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"Feb"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"Mar"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"Apr"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"May"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"Jun"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endParaRPr lang="en-US" sz="12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             "Jul"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"Aug"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"Sep"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"Oct"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"Nov"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"Dec"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offset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length,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month_step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month = (start + offset) % 12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yield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months[month]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(0, 14, 2)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print(list(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EF8D5-3019-4716-B91A-B21E130BC211}"/>
              </a:ext>
            </a:extLst>
          </p:cNvPr>
          <p:cNvSpPr txBox="1"/>
          <p:nvPr/>
        </p:nvSpPr>
        <p:spPr>
          <a:xfrm>
            <a:off x="2017091" y="3871701"/>
            <a:ext cx="4845540" cy="46166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&lt;generator object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month_range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at 0x7f0d03e409e0&gt;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['Jan', 'Mar', 'May', 'Jul', 'Sep', 'Nov', 'Jan']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8D31D44-A18D-4E8E-B09A-D83D691AC78A}"/>
              </a:ext>
            </a:extLst>
          </p:cNvPr>
          <p:cNvSpPr txBox="1">
            <a:spLocks/>
          </p:cNvSpPr>
          <p:nvPr/>
        </p:nvSpPr>
        <p:spPr bwMode="auto">
          <a:xfrm>
            <a:off x="411750" y="4375550"/>
            <a:ext cx="8320500" cy="424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A call to a generator creates a </a:t>
            </a:r>
            <a:r>
              <a:rPr lang="en-US" u="sng" dirty="0"/>
              <a:t>generator object</a:t>
            </a:r>
            <a:r>
              <a:rPr lang="en-US" dirty="0"/>
              <a:t> that tracks iteration state.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E8A587C-040B-44B3-8429-F60F875CDBB6}"/>
              </a:ext>
            </a:extLst>
          </p:cNvPr>
          <p:cNvSpPr/>
          <p:nvPr/>
        </p:nvSpPr>
        <p:spPr>
          <a:xfrm rot="5400000">
            <a:off x="4435658" y="3680302"/>
            <a:ext cx="272678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4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4BA853-0378-404A-9CCC-CB91DECDA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750" y="1020496"/>
            <a:ext cx="8320500" cy="42435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create a </a:t>
            </a:r>
            <a:r>
              <a:rPr lang="en-US" b="1" dirty="0">
                <a:solidFill>
                  <a:srgbClr val="00CC00"/>
                </a:solidFill>
              </a:rPr>
              <a:t>generator comprehension</a:t>
            </a:r>
            <a:r>
              <a:rPr lang="en-US" dirty="0"/>
              <a:t> as a shorthand generator: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594DA-F3DF-46E5-9681-4966480AD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4088"/>
            <a:ext cx="8564088" cy="631170"/>
          </a:xfrm>
        </p:spPr>
        <p:txBody>
          <a:bodyPr/>
          <a:lstStyle/>
          <a:p>
            <a:r>
              <a:rPr lang="en-US" dirty="0"/>
              <a:t>Generator Comprehensions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FDF34-4729-4096-A4D9-CDFD814FB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9E5FD-87B7-4659-A896-972376A80D7A}"/>
              </a:ext>
            </a:extLst>
          </p:cNvPr>
          <p:cNvSpPr txBox="1"/>
          <p:nvPr/>
        </p:nvSpPr>
        <p:spPr>
          <a:xfrm>
            <a:off x="1981003" y="1521457"/>
            <a:ext cx="5181989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is_prime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(number):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… </a:t>
            </a:r>
            <a:r>
              <a:rPr lang="en-US" sz="1200" dirty="0">
                <a:solidFill>
                  <a:schemeClr val="accent4"/>
                </a:solidFill>
                <a:latin typeface="Consolas" panose="020B0609020204030204" pitchFamily="49" charset="0"/>
              </a:rPr>
              <a:t># A bunch are on the </a:t>
            </a:r>
            <a:r>
              <a:rPr lang="en-US" sz="1200" dirty="0" err="1">
                <a:solidFill>
                  <a:schemeClr val="accent4"/>
                </a:solidFill>
                <a:latin typeface="Consolas" panose="020B0609020204030204" pitchFamily="49" charset="0"/>
              </a:rPr>
              <a:t>interwebz</a:t>
            </a:r>
            <a:r>
              <a:rPr lang="en-US" sz="1200" dirty="0">
                <a:solidFill>
                  <a:schemeClr val="accent4"/>
                </a:solidFill>
                <a:latin typeface="Consolas" panose="020B0609020204030204" pitchFamily="49" charset="0"/>
              </a:rPr>
              <a:t> – efficiency varies!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prime_list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[num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20)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is_prime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(num)]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prime_gen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(num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20)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is_prime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(num))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prime_list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prime_gen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print(*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prime_gen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EF8D5-3019-4716-B91A-B21E130BC211}"/>
              </a:ext>
            </a:extLst>
          </p:cNvPr>
          <p:cNvSpPr txBox="1"/>
          <p:nvPr/>
        </p:nvSpPr>
        <p:spPr>
          <a:xfrm>
            <a:off x="1981002" y="3566147"/>
            <a:ext cx="5181989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[2, 3, 5, 7, 11, 13, 17, 19]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&lt;generator object &lt;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genexpr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at 0x7f341885b9e0&gt;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2 3 5 7 11 13 17 19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8D31D44-A18D-4E8E-B09A-D83D691AC78A}"/>
              </a:ext>
            </a:extLst>
          </p:cNvPr>
          <p:cNvSpPr txBox="1">
            <a:spLocks/>
          </p:cNvSpPr>
          <p:nvPr/>
        </p:nvSpPr>
        <p:spPr bwMode="auto">
          <a:xfrm>
            <a:off x="411750" y="4296263"/>
            <a:ext cx="8320500" cy="424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As with a full function, this creates a generator object.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16C90D-D794-4886-A461-A9FD2F34231D}"/>
              </a:ext>
            </a:extLst>
          </p:cNvPr>
          <p:cNvSpPr/>
          <p:nvPr/>
        </p:nvSpPr>
        <p:spPr>
          <a:xfrm rot="5400000">
            <a:off x="4435655" y="3356142"/>
            <a:ext cx="272678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54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4BA853-0378-404A-9CCC-CB91DECDA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206" y="1044257"/>
            <a:ext cx="8743580" cy="42435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Like in Java or C++, </a:t>
            </a:r>
            <a:r>
              <a:rPr lang="en-US" b="1" dirty="0">
                <a:solidFill>
                  <a:srgbClr val="00B050"/>
                </a:solidFill>
              </a:rPr>
              <a:t>lambda expressions </a:t>
            </a:r>
            <a:r>
              <a:rPr lang="en-US" dirty="0"/>
              <a:t>allow us to use anonymous </a:t>
            </a:r>
            <a:r>
              <a:rPr lang="en-US" dirty="0" err="1"/>
              <a:t>functons</a:t>
            </a:r>
            <a:r>
              <a:rPr lang="en-US" dirty="0"/>
              <a:t>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594DA-F3DF-46E5-9681-4966480AD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23403"/>
            <a:ext cx="8564088" cy="631170"/>
          </a:xfrm>
        </p:spPr>
        <p:txBody>
          <a:bodyPr/>
          <a:lstStyle/>
          <a:p>
            <a:r>
              <a:rPr lang="en-US" dirty="0"/>
              <a:t>Lambda Expressions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FDF34-4729-4096-A4D9-CDFD814FB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9E5FD-87B7-4659-A896-972376A80D7A}"/>
              </a:ext>
            </a:extLst>
          </p:cNvPr>
          <p:cNvSpPr txBox="1"/>
          <p:nvPr/>
        </p:nvSpPr>
        <p:spPr>
          <a:xfrm>
            <a:off x="1862242" y="1543606"/>
            <a:ext cx="5419508" cy="286232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users = [[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"Rob"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25,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"English"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], [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"Jane"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27,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"Spanish"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]]</a:t>
            </a: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compare_no_case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lhs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rhs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lhs.lower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==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rhs.lower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find_user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username,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str.__eq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__):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list(zip(*users))[0]</a:t>
            </a:r>
            <a:r>
              <a:rPr lang="en-US" sz="1200" dirty="0">
                <a:solidFill>
                  <a:schemeClr val="accent5"/>
                </a:solidFill>
                <a:latin typeface="Consolas" panose="020B0609020204030204" pitchFamily="49" charset="0"/>
              </a:rPr>
              <a:t> #</a:t>
            </a:r>
            <a:r>
              <a:rPr lang="en-US" sz="1200" dirty="0">
                <a:solidFill>
                  <a:schemeClr val="accent4"/>
                </a:solidFill>
                <a:latin typeface="Consolas" panose="020B0609020204030204" pitchFamily="49" charset="0"/>
              </a:rPr>
              <a:t> zip(user[0], user[1], …)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index, entry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enumerate(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(entry, username):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return index,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userlist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[index]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2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FF00FF"/>
                </a:solidFill>
                <a:latin typeface="Consolas" panose="020B0609020204030204" pitchFamily="49" charset="0"/>
              </a:rPr>
              <a:t> None </a:t>
            </a:r>
            <a:r>
              <a:rPr lang="en-US" sz="1200" dirty="0">
                <a:solidFill>
                  <a:schemeClr val="accent5"/>
                </a:solidFill>
                <a:latin typeface="Consolas" panose="020B0609020204030204" pitchFamily="49" charset="0"/>
              </a:rPr>
              <a:t>#</a:t>
            </a:r>
            <a:r>
              <a:rPr lang="en-US" sz="1200" dirty="0">
                <a:solidFill>
                  <a:schemeClr val="accent4"/>
                </a:solidFill>
                <a:latin typeface="Consolas" panose="020B0609020204030204" pitchFamily="49" charset="0"/>
              </a:rPr>
              <a:t> If user wasn’t found, return None.</a:t>
            </a:r>
            <a:endParaRPr lang="en-US" sz="1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compare_lower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lambda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lhs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rhs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lhs.lower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==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rhs.lower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find_user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(users,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"jane"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compare_lower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EF8D5-3019-4716-B91A-B21E130BC211}"/>
              </a:ext>
            </a:extLst>
          </p:cNvPr>
          <p:cNvSpPr txBox="1"/>
          <p:nvPr/>
        </p:nvSpPr>
        <p:spPr>
          <a:xfrm>
            <a:off x="1862242" y="4480926"/>
            <a:ext cx="5419508" cy="2769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 ["Jane", 27, "Spanish"])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DDF79D8-D9D3-4449-8DE6-1CB62A974F77}"/>
              </a:ext>
            </a:extLst>
          </p:cNvPr>
          <p:cNvSpPr/>
          <p:nvPr/>
        </p:nvSpPr>
        <p:spPr>
          <a:xfrm rot="5400000">
            <a:off x="4435654" y="4335836"/>
            <a:ext cx="272678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0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AB75F8-AEFE-462B-A25D-C71090EAD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060" y="1109274"/>
            <a:ext cx="8101879" cy="3708202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The python 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itertools</a:t>
            </a:r>
            <a:r>
              <a:rPr lang="en-US" sz="1800" dirty="0"/>
              <a:t> module offers support types for functional programming:</a:t>
            </a:r>
          </a:p>
          <a:p>
            <a:pPr marL="0" indent="0">
              <a:buNone/>
            </a:pPr>
            <a:r>
              <a:rPr lang="en-US" sz="1800" u="sng" dirty="0"/>
              <a:t>Infinite Iterators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count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(start[, step])</a:t>
            </a:r>
            <a:r>
              <a:rPr lang="en-US" sz="1800" dirty="0"/>
              <a:t>: yield from </a:t>
            </a:r>
            <a:r>
              <a:rPr lang="en-US" sz="1600" b="1" dirty="0">
                <a:solidFill>
                  <a:srgbClr val="00CC00"/>
                </a:solidFill>
                <a:latin typeface="Consolas" panose="020B0609020204030204" pitchFamily="49" charset="0"/>
              </a:rPr>
              <a:t>start</a:t>
            </a:r>
            <a:r>
              <a:rPr lang="en-US" sz="1800" dirty="0"/>
              <a:t> by </a:t>
            </a:r>
            <a:r>
              <a:rPr lang="en-US" sz="1600" b="1" dirty="0">
                <a:solidFill>
                  <a:srgbClr val="00CC00"/>
                </a:solidFill>
                <a:latin typeface="Consolas" panose="020B0609020204030204" pitchFamily="49" charset="0"/>
              </a:rPr>
              <a:t>step</a:t>
            </a:r>
            <a:r>
              <a:rPr lang="en-US" sz="1800" dirty="0"/>
              <a:t> (</a:t>
            </a: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count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(1,2)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1800" dirty="0"/>
              <a:t>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1,3,5,7,…</a:t>
            </a:r>
            <a:r>
              <a:rPr lang="en-US" sz="1800" dirty="0"/>
              <a:t>)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cycle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iterable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/>
              <a:t>: yield from </a:t>
            </a:r>
            <a:r>
              <a:rPr lang="en-US" sz="1600" b="1" dirty="0" err="1">
                <a:solidFill>
                  <a:srgbClr val="00CC00"/>
                </a:solidFill>
                <a:latin typeface="Consolas" panose="020B0609020204030204" pitchFamily="49" charset="0"/>
              </a:rPr>
              <a:t>iterable</a:t>
            </a:r>
            <a:r>
              <a:rPr lang="en-US" sz="1800" dirty="0"/>
              <a:t> in a cycle (</a:t>
            </a: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cycle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("</a:t>
            </a:r>
            <a:r>
              <a:rPr lang="el-GR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αβγ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")</a:t>
            </a:r>
            <a:r>
              <a:rPr lang="en-US" sz="16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l-GR" sz="18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l-GR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α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,</a:t>
            </a:r>
            <a:r>
              <a:rPr lang="el-GR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β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,</a:t>
            </a:r>
            <a:r>
              <a:rPr lang="el-GR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γ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,</a:t>
            </a:r>
            <a:r>
              <a:rPr lang="el-GR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α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…</a:t>
            </a:r>
            <a:r>
              <a:rPr lang="en-US" sz="1800" dirty="0"/>
              <a:t>)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repeat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elem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[, n])</a:t>
            </a:r>
            <a:r>
              <a:rPr lang="en-US" sz="1800" dirty="0"/>
              <a:t>: yield </a:t>
            </a:r>
            <a:r>
              <a:rPr lang="en-US" sz="1600" b="1" dirty="0" err="1">
                <a:solidFill>
                  <a:srgbClr val="00CC00"/>
                </a:solidFill>
                <a:latin typeface="Consolas" panose="020B0609020204030204" pitchFamily="49" charset="0"/>
              </a:rPr>
              <a:t>elem</a:t>
            </a:r>
            <a:r>
              <a:rPr lang="en-US" sz="1800" dirty="0"/>
              <a:t> up to </a:t>
            </a:r>
            <a:r>
              <a:rPr lang="en-US" sz="1600" b="1" dirty="0">
                <a:solidFill>
                  <a:srgbClr val="00CC00"/>
                </a:solidFill>
                <a:latin typeface="Consolas" panose="020B0609020204030204" pitchFamily="49" charset="0"/>
              </a:rPr>
              <a:t>n</a:t>
            </a:r>
            <a:r>
              <a:rPr lang="en-US" sz="1800" dirty="0"/>
              <a:t> times or forever (</a:t>
            </a:r>
            <a:r>
              <a:rPr 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repeat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(5,3)</a:t>
            </a:r>
            <a:r>
              <a:rPr lang="en-US" sz="1600" dirty="0"/>
              <a:t> </a:t>
            </a:r>
            <a:r>
              <a:rPr lang="en-US" sz="1600" dirty="0">
                <a:sym typeface="Wingdings" panose="05000000000000000000" pitchFamily="2" charset="2"/>
              </a:rPr>
              <a:t>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5,5,5</a:t>
            </a:r>
            <a:r>
              <a:rPr lang="en-US" sz="1800" dirty="0"/>
              <a:t>)</a:t>
            </a:r>
          </a:p>
          <a:p>
            <a:pPr marL="0" indent="0">
              <a:buNone/>
            </a:pPr>
            <a:r>
              <a:rPr lang="en-US" sz="1800" u="sng" dirty="0"/>
              <a:t>Finite Iterators</a:t>
            </a:r>
          </a:p>
          <a:p>
            <a:pPr>
              <a:spcBef>
                <a:spcPts val="600"/>
              </a:spcBef>
            </a:pPr>
            <a:r>
              <a:rPr lang="en-US" sz="16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islice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iterable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[, start], stop[, step])</a:t>
            </a:r>
            <a:r>
              <a:rPr lang="en-US" sz="1800" dirty="0"/>
              <a:t>: iterator for a slice</a:t>
            </a:r>
          </a:p>
          <a:p>
            <a:pPr>
              <a:spcBef>
                <a:spcPts val="600"/>
              </a:spcBef>
            </a:pPr>
            <a:r>
              <a:rPr lang="en-US" sz="16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izip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</a:rPr>
              <a:t>(iter1, iter2, …)</a:t>
            </a:r>
            <a:r>
              <a:rPr lang="en-US" sz="1800" dirty="0"/>
              <a:t>: iterator for a zip</a:t>
            </a:r>
          </a:p>
          <a:p>
            <a:pPr marL="0" indent="0">
              <a:buNone/>
            </a:pPr>
            <a:r>
              <a:rPr lang="en-US" sz="1800" dirty="0"/>
              <a:t>This is just a subset; see the module for more features!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8F7546-9F65-4D87-A0A5-7203B5151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5790"/>
            <a:ext cx="8564088" cy="609206"/>
          </a:xfrm>
        </p:spPr>
        <p:txBody>
          <a:bodyPr/>
          <a:lstStyle/>
          <a:p>
            <a:r>
              <a:rPr lang="en-US" dirty="0"/>
              <a:t>Iteration Tools (“</a:t>
            </a:r>
            <a:r>
              <a:rPr lang="en-US" dirty="0" err="1"/>
              <a:t>itertools</a:t>
            </a:r>
            <a:r>
              <a:rPr lang="en-US" dirty="0"/>
              <a:t>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D2EC3-B2D2-41B8-BA54-B93782A90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77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33335</TotalTime>
  <Words>912</Words>
  <Application>Microsoft Office PowerPoint</Application>
  <PresentationFormat>On-screen Show (16:9)</PresentationFormat>
  <Paragraphs>116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Functional Programming</vt:lpstr>
      <vt:lpstr>Quick Review: Functional Programming</vt:lpstr>
      <vt:lpstr>What is “Syntactic Sugar”?</vt:lpstr>
      <vt:lpstr>List Comprehensions</vt:lpstr>
      <vt:lpstr>Generators</vt:lpstr>
      <vt:lpstr>Generator Comprehensions</vt:lpstr>
      <vt:lpstr>Lambda Expressions</vt:lpstr>
      <vt:lpstr>Iteration Tools (“itertools”)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jennifercremer@gmail.com</cp:lastModifiedBy>
  <cp:revision>691</cp:revision>
  <cp:lastPrinted>2014-01-31T19:29:42Z</cp:lastPrinted>
  <dcterms:created xsi:type="dcterms:W3CDTF">2013-09-18T13:46:37Z</dcterms:created>
  <dcterms:modified xsi:type="dcterms:W3CDTF">2021-05-19T22:44:11Z</dcterms:modified>
</cp:coreProperties>
</file>